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13" r:id="rId3"/>
    <p:sldId id="256" r:id="rId4"/>
    <p:sldId id="258" r:id="rId5"/>
    <p:sldId id="259" r:id="rId6"/>
    <p:sldId id="317" r:id="rId7"/>
    <p:sldId id="293" r:id="rId8"/>
    <p:sldId id="287" r:id="rId9"/>
    <p:sldId id="298" r:id="rId10"/>
    <p:sldId id="297" r:id="rId11"/>
    <p:sldId id="295" r:id="rId12"/>
    <p:sldId id="294" r:id="rId13"/>
    <p:sldId id="292" r:id="rId14"/>
    <p:sldId id="291" r:id="rId15"/>
    <p:sldId id="289" r:id="rId16"/>
    <p:sldId id="290" r:id="rId17"/>
    <p:sldId id="288" r:id="rId18"/>
    <p:sldId id="299" r:id="rId19"/>
    <p:sldId id="300" r:id="rId20"/>
    <p:sldId id="301" r:id="rId21"/>
    <p:sldId id="302" r:id="rId22"/>
    <p:sldId id="303" r:id="rId23"/>
    <p:sldId id="306" r:id="rId24"/>
    <p:sldId id="308" r:id="rId25"/>
    <p:sldId id="304" r:id="rId26"/>
    <p:sldId id="305" r:id="rId27"/>
    <p:sldId id="307" r:id="rId28"/>
    <p:sldId id="309" r:id="rId29"/>
    <p:sldId id="311" r:id="rId30"/>
    <p:sldId id="310" r:id="rId31"/>
    <p:sldId id="275" r:id="rId32"/>
    <p:sldId id="312" r:id="rId33"/>
    <p:sldId id="260" r:id="rId34"/>
    <p:sldId id="262" r:id="rId35"/>
    <p:sldId id="263" r:id="rId36"/>
    <p:sldId id="314" r:id="rId37"/>
    <p:sldId id="286" r:id="rId38"/>
    <p:sldId id="264" r:id="rId39"/>
    <p:sldId id="280" r:id="rId40"/>
    <p:sldId id="271" r:id="rId41"/>
    <p:sldId id="281" r:id="rId42"/>
    <p:sldId id="270" r:id="rId43"/>
    <p:sldId id="265" r:id="rId44"/>
    <p:sldId id="279" r:id="rId45"/>
    <p:sldId id="277" r:id="rId46"/>
    <p:sldId id="274" r:id="rId47"/>
    <p:sldId id="267" r:id="rId48"/>
    <p:sldId id="266" r:id="rId49"/>
    <p:sldId id="283" r:id="rId50"/>
    <p:sldId id="272" r:id="rId51"/>
    <p:sldId id="273" r:id="rId52"/>
    <p:sldId id="282" r:id="rId53"/>
    <p:sldId id="284" r:id="rId54"/>
    <p:sldId id="278" r:id="rId55"/>
    <p:sldId id="285" r:id="rId56"/>
    <p:sldId id="269" r:id="rId57"/>
    <p:sldId id="268" r:id="rId58"/>
    <p:sldId id="261" r:id="rId59"/>
    <p:sldId id="316" r:id="rId60"/>
    <p:sldId id="318" r:id="rId61"/>
    <p:sldId id="315" r:id="rId62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1" autoAdjust="0"/>
    <p:restoredTop sz="94660"/>
  </p:normalViewPr>
  <p:slideViewPr>
    <p:cSldViewPr>
      <p:cViewPr varScale="1">
        <p:scale>
          <a:sx n="68" d="100"/>
          <a:sy n="68" d="100"/>
        </p:scale>
        <p:origin x="-11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B99DC-19C5-4D8B-A474-10A8306ADE1D}" type="datetimeFigureOut">
              <a:rPr lang="en-US" smtClean="0"/>
              <a:t>9/20/2011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BB7B1-84F0-491D-B9EC-E5EF8314A9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033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B99DC-19C5-4D8B-A474-10A8306ADE1D}" type="datetimeFigureOut">
              <a:rPr lang="en-US" smtClean="0"/>
              <a:t>9/20/2011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BB7B1-84F0-491D-B9EC-E5EF8314A9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420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B99DC-19C5-4D8B-A474-10A8306ADE1D}" type="datetimeFigureOut">
              <a:rPr lang="en-US" smtClean="0"/>
              <a:t>9/20/2011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BB7B1-84F0-491D-B9EC-E5EF8314A9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372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B99DC-19C5-4D8B-A474-10A8306ADE1D}" type="datetimeFigureOut">
              <a:rPr lang="en-US" smtClean="0"/>
              <a:t>9/20/2011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BB7B1-84F0-491D-B9EC-E5EF8314A9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646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B99DC-19C5-4D8B-A474-10A8306ADE1D}" type="datetimeFigureOut">
              <a:rPr lang="en-US" smtClean="0"/>
              <a:t>9/20/2011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BB7B1-84F0-491D-B9EC-E5EF8314A9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557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B99DC-19C5-4D8B-A474-10A8306ADE1D}" type="datetimeFigureOut">
              <a:rPr lang="en-US" smtClean="0"/>
              <a:t>9/20/2011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BB7B1-84F0-491D-B9EC-E5EF8314A9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481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B99DC-19C5-4D8B-A474-10A8306ADE1D}" type="datetimeFigureOut">
              <a:rPr lang="en-US" smtClean="0"/>
              <a:t>9/20/2011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BB7B1-84F0-491D-B9EC-E5EF8314A9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870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B99DC-19C5-4D8B-A474-10A8306ADE1D}" type="datetimeFigureOut">
              <a:rPr lang="en-US" smtClean="0"/>
              <a:t>9/20/2011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BB7B1-84F0-491D-B9EC-E5EF8314A9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753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B99DC-19C5-4D8B-A474-10A8306ADE1D}" type="datetimeFigureOut">
              <a:rPr lang="en-US" smtClean="0"/>
              <a:t>9/20/2011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BB7B1-84F0-491D-B9EC-E5EF8314A9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052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B99DC-19C5-4D8B-A474-10A8306ADE1D}" type="datetimeFigureOut">
              <a:rPr lang="en-US" smtClean="0"/>
              <a:t>9/20/2011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BB7B1-84F0-491D-B9EC-E5EF8314A9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52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B99DC-19C5-4D8B-A474-10A8306ADE1D}" type="datetimeFigureOut">
              <a:rPr lang="en-US" smtClean="0"/>
              <a:t>9/20/2011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BB7B1-84F0-491D-B9EC-E5EF8314A9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99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B99DC-19C5-4D8B-A474-10A8306ADE1D}" type="datetimeFigureOut">
              <a:rPr lang="en-US" smtClean="0"/>
              <a:t>9/20/2011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BB7B1-84F0-491D-B9EC-E5EF8314A9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5633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wyo.edu/KEEPS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G"/><Relationship Id="rId4" Type="http://schemas.openxmlformats.org/officeDocument/2006/relationships/image" Target="../media/image70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www.uwyo.edu/registrar/Students/Forms_and_Petitions.html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wyo.edu/KEEPS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8229600" cy="5334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PLNT 4790/5790-01 Karibu Kenya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762000"/>
            <a:ext cx="3940628" cy="6096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rgbClr val="C00000"/>
                </a:solidFill>
              </a:rPr>
              <a:t>December 9 – 23, 2011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02628" y="6150114"/>
            <a:ext cx="4430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Dr. Dave Wilson, Emeritus Faculty DPS 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</a:rPr>
              <a:t>Dr. Emmanuel Omandi, Post Doc REWM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32211"/>
            <a:ext cx="3337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Photo: Dr. Wilson December 2010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0" y="13716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More Information available at:</a:t>
            </a:r>
          </a:p>
          <a:p>
            <a:r>
              <a:rPr lang="en-US" sz="2000" b="1" dirty="0" smtClean="0">
                <a:hlinkClick r:id="rId3"/>
              </a:rPr>
              <a:t>http://www.uwyo.edu/KEEPS</a:t>
            </a:r>
            <a:r>
              <a:rPr lang="en-US" sz="2000" b="1" dirty="0" smtClean="0"/>
              <a:t>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5719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0489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467" y="0"/>
            <a:ext cx="4570533" cy="304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2567" y="146957"/>
            <a:ext cx="4418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Great Rift Valley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033" y="4419600"/>
            <a:ext cx="4343400" cy="289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8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0"/>
            <a:ext cx="3657600" cy="24391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2800" y="4419600"/>
            <a:ext cx="2362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Commercial Cut Flower Production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843" y="0"/>
            <a:ext cx="3772157" cy="25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9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-2"/>
            <a:ext cx="2590800" cy="38849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81" y="4037620"/>
            <a:ext cx="4229210" cy="28203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"/>
            <a:ext cx="4114800" cy="2744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926980"/>
            <a:ext cx="2895600" cy="19310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199" y="3048000"/>
            <a:ext cx="3742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Hell’s Gate National Park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5713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7000" y="2350961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</a:rPr>
              <a:t>Kericho</a:t>
            </a:r>
            <a:r>
              <a:rPr lang="en-US" sz="2800" b="1" dirty="0" smtClean="0">
                <a:solidFill>
                  <a:schemeClr val="bg1"/>
                </a:solidFill>
              </a:rPr>
              <a:t> Tea Plantations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86"/>
            <a:ext cx="3352800" cy="22359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896" y="-10886"/>
            <a:ext cx="3315104" cy="221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6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6334780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Manor House Donkey Power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64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05200" y="76200"/>
            <a:ext cx="556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Donkey Plow Training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(for the students, not the donkeys)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31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06486" y="4495800"/>
            <a:ext cx="426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Students were encouraged to participate in hands-on </a:t>
            </a:r>
            <a:r>
              <a:rPr lang="en-US" sz="2400" b="1" dirty="0" err="1" smtClean="0"/>
              <a:t>BioIntensive</a:t>
            </a:r>
            <a:r>
              <a:rPr lang="en-US" sz="2400" b="1" dirty="0" smtClean="0"/>
              <a:t> Agriculture at Manor House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8247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371600"/>
            <a:ext cx="2133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A borehole, the normal source of water in Kenya.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0887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0" y="0"/>
            <a:ext cx="281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The local children were wonderful!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910353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81800" y="5903893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Agroforestry Project  in </a:t>
            </a:r>
            <a:r>
              <a:rPr lang="en-US" sz="2400" b="1" dirty="0" err="1" smtClean="0"/>
              <a:t>Kitale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3604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1886" y="185057"/>
            <a:ext cx="84582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Some basic Swahili for the beginner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</a:rPr>
              <a:t>English and Swahili are both taught to Kenyans, so they are fluent in both.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1295399"/>
            <a:ext cx="5105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</a:rPr>
              <a:t>Karibu</a:t>
            </a:r>
            <a:r>
              <a:rPr lang="en-US" sz="2800" b="1" dirty="0" smtClean="0">
                <a:solidFill>
                  <a:schemeClr val="bg1"/>
                </a:solidFill>
              </a:rPr>
              <a:t> means “Welcome”</a:t>
            </a:r>
          </a:p>
          <a:p>
            <a:r>
              <a:rPr lang="en-US" sz="2800" b="1" dirty="0" err="1" smtClean="0">
                <a:solidFill>
                  <a:schemeClr val="bg1"/>
                </a:solidFill>
              </a:rPr>
              <a:t>Twende</a:t>
            </a:r>
            <a:r>
              <a:rPr lang="en-US" sz="2800" b="1" dirty="0" smtClean="0">
                <a:solidFill>
                  <a:schemeClr val="bg1"/>
                </a:solidFill>
              </a:rPr>
              <a:t> means “Let’s go!”</a:t>
            </a:r>
          </a:p>
          <a:p>
            <a:r>
              <a:rPr lang="en-US" sz="2800" b="1" dirty="0" err="1">
                <a:solidFill>
                  <a:schemeClr val="bg1"/>
                </a:solidFill>
              </a:rPr>
              <a:t>Sasa</a:t>
            </a:r>
            <a:r>
              <a:rPr lang="en-US" sz="2800" b="1" dirty="0">
                <a:solidFill>
                  <a:schemeClr val="bg1"/>
                </a:solidFill>
              </a:rPr>
              <a:t> means “Now”</a:t>
            </a:r>
          </a:p>
          <a:p>
            <a:r>
              <a:rPr lang="en-US" sz="2800" b="1" dirty="0" err="1" smtClean="0">
                <a:solidFill>
                  <a:schemeClr val="bg1"/>
                </a:solidFill>
              </a:rPr>
              <a:t>Sawa</a:t>
            </a:r>
            <a:r>
              <a:rPr lang="en-US" sz="2800" b="1" dirty="0" smtClean="0">
                <a:solidFill>
                  <a:schemeClr val="bg1"/>
                </a:solidFill>
              </a:rPr>
              <a:t> means “Okay”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Asante means “Thank You”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5486400"/>
            <a:ext cx="670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So if I say “</a:t>
            </a:r>
            <a:r>
              <a:rPr lang="en-US" sz="3200" dirty="0" err="1" smtClean="0"/>
              <a:t>Twende</a:t>
            </a:r>
            <a:r>
              <a:rPr lang="en-US" sz="3200" dirty="0" smtClean="0"/>
              <a:t> </a:t>
            </a:r>
            <a:r>
              <a:rPr lang="en-US" sz="3200" dirty="0" err="1" smtClean="0"/>
              <a:t>kwa</a:t>
            </a:r>
            <a:r>
              <a:rPr lang="en-US" sz="3200" dirty="0" smtClean="0"/>
              <a:t> Kenya</a:t>
            </a:r>
            <a:r>
              <a:rPr lang="en-US" sz="3200" dirty="0"/>
              <a:t>.</a:t>
            </a:r>
            <a:r>
              <a:rPr lang="en-US" sz="3200" dirty="0" smtClean="0"/>
              <a:t>”</a:t>
            </a:r>
          </a:p>
          <a:p>
            <a:r>
              <a:rPr lang="en-US" sz="3200" dirty="0" smtClean="0"/>
              <a:t>You should say . . 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4512732" y="5978842"/>
            <a:ext cx="4021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“</a:t>
            </a:r>
            <a:r>
              <a:rPr lang="en-US" sz="3200" dirty="0" err="1" smtClean="0"/>
              <a:t>Sawa</a:t>
            </a:r>
            <a:r>
              <a:rPr lang="en-US" sz="3200" dirty="0" smtClean="0"/>
              <a:t>. </a:t>
            </a:r>
            <a:r>
              <a:rPr lang="en-US" sz="3200" dirty="0" err="1" smtClean="0"/>
              <a:t>Twende</a:t>
            </a:r>
            <a:r>
              <a:rPr lang="en-US" sz="3200" dirty="0" smtClean="0"/>
              <a:t>, </a:t>
            </a:r>
            <a:r>
              <a:rPr lang="en-US" sz="3200" dirty="0" err="1" smtClean="0"/>
              <a:t>sasa</a:t>
            </a:r>
            <a:r>
              <a:rPr lang="en-US" sz="3200" dirty="0" smtClean="0"/>
              <a:t>!”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3424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152400"/>
            <a:ext cx="48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First picture taken on trip to </a:t>
            </a:r>
            <a:r>
              <a:rPr lang="en-US" sz="2800" b="1" dirty="0" err="1" smtClean="0">
                <a:solidFill>
                  <a:schemeClr val="bg1"/>
                </a:solidFill>
              </a:rPr>
              <a:t>Massai</a:t>
            </a:r>
            <a:r>
              <a:rPr lang="en-US" sz="2800" b="1" dirty="0" smtClean="0">
                <a:solidFill>
                  <a:schemeClr val="bg1"/>
                </a:solidFill>
              </a:rPr>
              <a:t> Mara Park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29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13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940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21771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Great accommodations and food!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6291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6200"/>
            <a:ext cx="2286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Solar Heated Hot Water!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1201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54429"/>
            <a:ext cx="571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Evening Programs by the </a:t>
            </a:r>
            <a:r>
              <a:rPr lang="en-US" sz="2800" dirty="0" err="1" smtClean="0"/>
              <a:t>Maasi</a:t>
            </a:r>
            <a:r>
              <a:rPr lang="en-US" sz="2800" dirty="0" smtClean="0"/>
              <a:t> Cattleman at the Mara Leisure Camp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7060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762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Yep, even a pool!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25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6200" y="76200"/>
            <a:ext cx="48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Four ½ day game drives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8248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491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23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324600"/>
            <a:ext cx="7772400" cy="4032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Flight to Kenya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1632466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Denver</a:t>
            </a:r>
            <a:endParaRPr lang="en-US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4743" y="609129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London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43600" y="32004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Nairobi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44076" y="4885267"/>
            <a:ext cx="7162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Flight costs $1,100 to $1,800</a:t>
            </a:r>
          </a:p>
          <a:p>
            <a:pPr algn="ctr"/>
            <a:r>
              <a:rPr lang="en-US" b="1" dirty="0" smtClean="0"/>
              <a:t>prefer to book entire class on same flight</a:t>
            </a:r>
            <a:endParaRPr lang="en-US" b="1" dirty="0"/>
          </a:p>
        </p:txBody>
      </p:sp>
      <p:pic>
        <p:nvPicPr>
          <p:cNvPr id="1027" name="Picture 3" descr="C:\Users\Dave\AppData\Local\Microsoft\Windows\Temporary Internet Files\Content.IE5\YLY9M451\MC900432586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233" y="1328755"/>
            <a:ext cx="685686" cy="68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Dave\AppData\Local\Microsoft\Windows\Temporary Internet Files\Content.IE5\YLY9M451\MC900432586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779" y="2976469"/>
            <a:ext cx="685686" cy="68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Dave\AppData\Local\Microsoft\Windows\Temporary Internet Files\Content.IE5\YLY9M451\MC900432586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65253"/>
            <a:ext cx="685686" cy="68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urved Down Arrow 14"/>
          <p:cNvSpPr/>
          <p:nvPr/>
        </p:nvSpPr>
        <p:spPr>
          <a:xfrm rot="21049765">
            <a:off x="1423748" y="1271692"/>
            <a:ext cx="3162493" cy="410212"/>
          </a:xfrm>
          <a:prstGeom prst="curvedDownArrow">
            <a:avLst>
              <a:gd name="adj1" fmla="val 25000"/>
              <a:gd name="adj2" fmla="val 79688"/>
              <a:gd name="adj3" fmla="val 30201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Curved Down Arrow 18"/>
          <p:cNvSpPr/>
          <p:nvPr/>
        </p:nvSpPr>
        <p:spPr>
          <a:xfrm rot="3546827">
            <a:off x="4026229" y="2343743"/>
            <a:ext cx="2384009" cy="268315"/>
          </a:xfrm>
          <a:prstGeom prst="curvedDownArrow">
            <a:avLst>
              <a:gd name="adj1" fmla="val 25000"/>
              <a:gd name="adj2" fmla="val 49794"/>
              <a:gd name="adj3" fmla="val 37242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0" y="6400800"/>
            <a:ext cx="48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</a:rPr>
              <a:t>Early booking cheaper, Contact Instructor for Flights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16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15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52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" y="0"/>
            <a:ext cx="9144000" cy="23829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" y="2514600"/>
            <a:ext cx="9144000" cy="2665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" y="5332675"/>
            <a:ext cx="9144000" cy="161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85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304800"/>
            <a:ext cx="762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Some even better wildlife photos yet to follow,</a:t>
            </a:r>
          </a:p>
          <a:p>
            <a:pPr algn="ctr"/>
            <a:r>
              <a:rPr lang="en-US" sz="2800" b="1" dirty="0" smtClean="0"/>
              <a:t>but for now . . . Back to the specifics.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5081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Approximate Costs</a:t>
            </a:r>
            <a:br>
              <a:rPr lang="en-US" dirty="0" smtClean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181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Credit Fees ($188-$716 UG, $366-$1046 Grad)</a:t>
            </a:r>
          </a:p>
          <a:p>
            <a:r>
              <a:rPr lang="en-US" dirty="0" smtClean="0"/>
              <a:t>Flight </a:t>
            </a:r>
            <a:r>
              <a:rPr lang="en-US" dirty="0"/>
              <a:t>$</a:t>
            </a:r>
            <a:r>
              <a:rPr lang="en-US" dirty="0" smtClean="0"/>
              <a:t>1,100-2,000</a:t>
            </a:r>
            <a:endParaRPr lang="en-US" dirty="0"/>
          </a:p>
          <a:p>
            <a:r>
              <a:rPr lang="en-US" dirty="0" smtClean="0"/>
              <a:t>Passport $0-$100 + $50 Kenya Entry Visa</a:t>
            </a:r>
          </a:p>
          <a:p>
            <a:r>
              <a:rPr lang="en-US" dirty="0" smtClean="0"/>
              <a:t>Shots $100 - $500 dependent on health record</a:t>
            </a:r>
          </a:p>
          <a:p>
            <a:r>
              <a:rPr lang="en-US" dirty="0" smtClean="0"/>
              <a:t>Room &amp; Board $335 (first 9 and last day)</a:t>
            </a:r>
          </a:p>
          <a:p>
            <a:r>
              <a:rPr lang="en-US" dirty="0" smtClean="0"/>
              <a:t>Flight Kitale to Nairobi $153</a:t>
            </a:r>
          </a:p>
          <a:p>
            <a:r>
              <a:rPr lang="en-US" dirty="0" smtClean="0"/>
              <a:t>Van rental to Massai Mara Park $150</a:t>
            </a:r>
          </a:p>
          <a:p>
            <a:r>
              <a:rPr lang="en-US" dirty="0" smtClean="0"/>
              <a:t>Tips $30 &amp; Souvenirs $50</a:t>
            </a:r>
          </a:p>
          <a:p>
            <a:r>
              <a:rPr lang="en-US" dirty="0"/>
              <a:t>P</a:t>
            </a:r>
            <a:r>
              <a:rPr lang="en-US" dirty="0" smtClean="0"/>
              <a:t>ark Entry Fees $20</a:t>
            </a:r>
          </a:p>
          <a:p>
            <a:r>
              <a:rPr lang="en-US" dirty="0" smtClean="0"/>
              <a:t>MM Room/Board &amp; Game Drives $350 (3 days)</a:t>
            </a:r>
          </a:p>
          <a:p>
            <a:r>
              <a:rPr lang="en-US" dirty="0" smtClean="0"/>
              <a:t>Good Quality SLR Digital Camera $ ???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0" y="5961965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$</a:t>
            </a:r>
            <a:r>
              <a:rPr lang="en-US" sz="3600" dirty="0" smtClean="0"/>
              <a:t>2,500.00 </a:t>
            </a:r>
            <a:r>
              <a:rPr lang="en-US" sz="3600" dirty="0"/>
              <a:t>to </a:t>
            </a:r>
            <a:r>
              <a:rPr lang="en-US" sz="3600" dirty="0" smtClean="0"/>
              <a:t>$4,000.00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6351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Available Financial Support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5181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IPO (3.0 </a:t>
            </a:r>
            <a:r>
              <a:rPr lang="en-US" dirty="0" err="1" smtClean="0"/>
              <a:t>gpa</a:t>
            </a:r>
            <a:r>
              <a:rPr lang="en-US" dirty="0" smtClean="0"/>
              <a:t> Required </a:t>
            </a:r>
            <a:r>
              <a:rPr lang="en-US" dirty="0" smtClean="0">
                <a:solidFill>
                  <a:srgbClr val="FFFF00"/>
                </a:solidFill>
              </a:rPr>
              <a:t>or</a:t>
            </a:r>
            <a:r>
              <a:rPr lang="en-US" dirty="0" smtClean="0"/>
              <a:t> Non-</a:t>
            </a:r>
            <a:r>
              <a:rPr lang="en-US" dirty="0" err="1" smtClean="0"/>
              <a:t>Trad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or</a:t>
            </a:r>
            <a:r>
              <a:rPr lang="en-US" dirty="0" smtClean="0"/>
              <a:t> 1</a:t>
            </a:r>
            <a:r>
              <a:rPr lang="en-US" baseline="30000" dirty="0" smtClean="0"/>
              <a:t>st</a:t>
            </a:r>
            <a:r>
              <a:rPr lang="en-US" dirty="0" smtClean="0"/>
              <a:t> Gen) </a:t>
            </a:r>
          </a:p>
          <a:p>
            <a:pPr marL="0" indent="0">
              <a:buNone/>
            </a:pPr>
            <a:r>
              <a:rPr lang="en-US" dirty="0" smtClean="0"/>
              <a:t>       Cheney Study Abroad Grant </a:t>
            </a:r>
            <a:r>
              <a:rPr lang="en-US" dirty="0" smtClean="0">
                <a:solidFill>
                  <a:srgbClr val="FFFF00"/>
                </a:solidFill>
              </a:rPr>
              <a:t>$500-$1000   </a:t>
            </a:r>
            <a:r>
              <a:rPr lang="en-US" dirty="0" smtClean="0"/>
              <a:t>11/1/11 </a:t>
            </a:r>
          </a:p>
          <a:p>
            <a:r>
              <a:rPr lang="en-US" dirty="0" smtClean="0"/>
              <a:t>Ag “Beyond the Classroom”</a:t>
            </a:r>
            <a:r>
              <a:rPr lang="en-US" dirty="0"/>
              <a:t> 2.7 </a:t>
            </a:r>
            <a:r>
              <a:rPr lang="en-US" dirty="0" err="1" smtClean="0"/>
              <a:t>gpa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FF00"/>
                </a:solidFill>
              </a:rPr>
              <a:t>$200-$1000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Must be a College of Ag Student – late October</a:t>
            </a:r>
          </a:p>
          <a:p>
            <a:r>
              <a:rPr lang="en-US" dirty="0" smtClean="0"/>
              <a:t>IPO Writing Competition (3.5 </a:t>
            </a:r>
            <a:r>
              <a:rPr lang="en-US" dirty="0" err="1" smtClean="0"/>
              <a:t>gpa</a:t>
            </a:r>
            <a:r>
              <a:rPr lang="en-US" dirty="0" smtClean="0"/>
              <a:t>, 2 awards)  </a:t>
            </a:r>
            <a:r>
              <a:rPr lang="en-US" dirty="0" smtClean="0">
                <a:solidFill>
                  <a:srgbClr val="FFFF00"/>
                </a:solidFill>
              </a:rPr>
              <a:t>$2,500</a:t>
            </a:r>
          </a:p>
          <a:p>
            <a:pPr marL="0" indent="0">
              <a:buNone/>
            </a:pPr>
            <a:r>
              <a:rPr lang="en-US" dirty="0" smtClean="0"/>
              <a:t>       Dick &amp; Lynne Cheney Fellowship 10/1/11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(</a:t>
            </a:r>
            <a:r>
              <a:rPr lang="en-US" dirty="0"/>
              <a:t>one award for undergrad and one grad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IPO Course Support for Class Travel Costs </a:t>
            </a:r>
            <a:r>
              <a:rPr lang="en-US" dirty="0" smtClean="0">
                <a:solidFill>
                  <a:srgbClr val="FF0000"/>
                </a:solidFill>
              </a:rPr>
              <a:t>$5,000</a:t>
            </a:r>
          </a:p>
          <a:p>
            <a:pPr lvl="1"/>
            <a:r>
              <a:rPr lang="en-US" dirty="0" smtClean="0"/>
              <a:t>Covers van &amp; bus travel in Kenya and to </a:t>
            </a:r>
            <a:r>
              <a:rPr lang="en-US" dirty="0" err="1" smtClean="0"/>
              <a:t>Massai</a:t>
            </a:r>
            <a:r>
              <a:rPr lang="en-US" dirty="0" smtClean="0"/>
              <a:t> Mara</a:t>
            </a:r>
          </a:p>
          <a:p>
            <a:r>
              <a:rPr lang="en-US" dirty="0" smtClean="0"/>
              <a:t>IPO Faculty Travel Grant</a:t>
            </a:r>
            <a:r>
              <a:rPr lang="en-US" dirty="0" smtClean="0">
                <a:solidFill>
                  <a:srgbClr val="FF0000"/>
                </a:solidFill>
              </a:rPr>
              <a:t> $2,000</a:t>
            </a:r>
          </a:p>
          <a:p>
            <a:pPr lvl="1"/>
            <a:r>
              <a:rPr lang="en-US" dirty="0" smtClean="0"/>
              <a:t>Covers faculty expenses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21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37514"/>
            <a:ext cx="8229600" cy="1143000"/>
          </a:xfrm>
        </p:spPr>
        <p:txBody>
          <a:bodyPr/>
          <a:lstStyle/>
          <a:p>
            <a:r>
              <a:rPr lang="en-US" dirty="0" smtClean="0"/>
              <a:t>Concerning Immunization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391" y="1066800"/>
            <a:ext cx="8610600" cy="4648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Malaria Tablets: D-</a:t>
            </a:r>
            <a:r>
              <a:rPr lang="en-US" dirty="0" err="1" smtClean="0"/>
              <a:t>Oxycycline</a:t>
            </a:r>
            <a:r>
              <a:rPr lang="en-US" dirty="0" smtClean="0"/>
              <a:t> </a:t>
            </a:r>
            <a:r>
              <a:rPr lang="en-US" sz="2400" dirty="0" smtClean="0"/>
              <a:t>(cheap, no side effects)</a:t>
            </a:r>
          </a:p>
          <a:p>
            <a:pPr lvl="1"/>
            <a:r>
              <a:rPr lang="en-US" dirty="0" smtClean="0"/>
              <a:t>Need prescription, </a:t>
            </a:r>
            <a:r>
              <a:rPr lang="en-US" sz="2400" dirty="0" smtClean="0"/>
              <a:t>take daily in Kenya, +3 months after</a:t>
            </a:r>
          </a:p>
          <a:p>
            <a:r>
              <a:rPr lang="en-US" dirty="0" smtClean="0"/>
              <a:t>Required Shots include:</a:t>
            </a:r>
          </a:p>
          <a:p>
            <a:pPr lvl="1"/>
            <a:r>
              <a:rPr lang="en-US" dirty="0" smtClean="0"/>
              <a:t>HEP A &amp; B</a:t>
            </a:r>
          </a:p>
          <a:p>
            <a:pPr lvl="1"/>
            <a:r>
              <a:rPr lang="en-US" dirty="0" smtClean="0"/>
              <a:t>Diphtheria/Pertussis/Tetanus (DPT)</a:t>
            </a:r>
          </a:p>
          <a:p>
            <a:pPr lvl="1"/>
            <a:r>
              <a:rPr lang="en-US" dirty="0" smtClean="0"/>
              <a:t>Measles/Mumps/Rubella (MMR)</a:t>
            </a:r>
          </a:p>
          <a:p>
            <a:pPr lvl="1"/>
            <a:r>
              <a:rPr lang="en-US" dirty="0" smtClean="0"/>
              <a:t>Typhoid/Polio/Rabies</a:t>
            </a:r>
          </a:p>
          <a:p>
            <a:pPr lvl="1"/>
            <a:r>
              <a:rPr lang="en-US" dirty="0" smtClean="0"/>
              <a:t>Public Health may recommend others dependent on 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current status in Kenya (i.e., meningitis, yellow fever)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571500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Public Health on South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Street, Cheaper than Student Health</a:t>
            </a:r>
          </a:p>
          <a:p>
            <a:pPr algn="ctr"/>
            <a:r>
              <a:rPr lang="en-US" sz="2400" dirty="0" smtClean="0"/>
              <a:t>Health Interview recommended </a:t>
            </a:r>
            <a:r>
              <a:rPr lang="en-US" sz="2400" dirty="0" smtClean="0"/>
              <a:t>$</a:t>
            </a:r>
            <a:r>
              <a:rPr lang="en-US" sz="2400" dirty="0" smtClean="0"/>
              <a:t>25</a:t>
            </a:r>
            <a:r>
              <a:rPr lang="en-US" sz="2400" dirty="0" smtClean="0"/>
              <a:t> </a:t>
            </a:r>
            <a:r>
              <a:rPr lang="en-US" sz="2400" dirty="0" smtClean="0"/>
              <a:t>(single or </a:t>
            </a:r>
            <a:r>
              <a:rPr lang="en-US" sz="2400" dirty="0" smtClean="0"/>
              <a:t>group of 2-3)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451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Summer BIA Certificate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562600"/>
          </a:xfrm>
        </p:spPr>
        <p:txBody>
          <a:bodyPr>
            <a:normAutofit/>
          </a:bodyPr>
          <a:lstStyle/>
          <a:p>
            <a:r>
              <a:rPr lang="en-US" dirty="0" smtClean="0"/>
              <a:t>Three students from this year’s </a:t>
            </a:r>
            <a:r>
              <a:rPr lang="en-US" dirty="0" err="1" smtClean="0"/>
              <a:t>Karibu</a:t>
            </a:r>
            <a:r>
              <a:rPr lang="en-US" dirty="0" smtClean="0"/>
              <a:t> Kenya class will be selected for the program.</a:t>
            </a:r>
          </a:p>
          <a:p>
            <a:r>
              <a:rPr lang="en-US" dirty="0" smtClean="0"/>
              <a:t>Students with greater than a 3.0 GPA qualify to receive $3,500 for the program.</a:t>
            </a:r>
          </a:p>
          <a:p>
            <a:r>
              <a:rPr lang="en-US" dirty="0" smtClean="0"/>
              <a:t>Tuition/room/board is $1,000, flight $1,500</a:t>
            </a:r>
          </a:p>
          <a:p>
            <a:r>
              <a:rPr lang="en-US" dirty="0" smtClean="0"/>
              <a:t>Minus miscellaneous costs, you would have ~$500 left over for spending cash.</a:t>
            </a:r>
          </a:p>
          <a:p>
            <a:r>
              <a:rPr lang="en-US" dirty="0" smtClean="0"/>
              <a:t>You would receive a BIA Certificate upon graduation from the 3 month course. </a:t>
            </a:r>
          </a:p>
          <a:p>
            <a:r>
              <a:rPr lang="en-US" dirty="0" smtClean="0"/>
              <a:t>Dates are mid-May to mid-August in </a:t>
            </a:r>
            <a:r>
              <a:rPr lang="en-US" dirty="0" err="1" smtClean="0"/>
              <a:t>Kitale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5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458200" cy="60198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dirty="0" smtClean="0"/>
              <a:t>All of the following photos of wildlife were taken by the instructor on the</a:t>
            </a:r>
          </a:p>
          <a:p>
            <a:pPr marL="0" indent="0" algn="ctr">
              <a:buNone/>
            </a:pPr>
            <a:r>
              <a:rPr lang="en-US" sz="4800" dirty="0" smtClean="0"/>
              <a:t>2010 </a:t>
            </a:r>
            <a:r>
              <a:rPr lang="en-US" sz="4800" dirty="0" err="1" smtClean="0"/>
              <a:t>Karibu</a:t>
            </a:r>
            <a:r>
              <a:rPr lang="en-US" sz="4800" dirty="0" smtClean="0"/>
              <a:t> Kenya Trip </a:t>
            </a:r>
          </a:p>
          <a:p>
            <a:pPr marL="0" indent="0" algn="ctr">
              <a:buNone/>
            </a:pPr>
            <a:r>
              <a:rPr lang="en-US" sz="4800" dirty="0" smtClean="0"/>
              <a:t>to </a:t>
            </a:r>
            <a:r>
              <a:rPr lang="en-US" sz="4800" dirty="0" err="1" smtClean="0"/>
              <a:t>Massai</a:t>
            </a:r>
            <a:r>
              <a:rPr lang="en-US" sz="4800" dirty="0" smtClean="0"/>
              <a:t> Mara and Hell’s Gate National Parks with a </a:t>
            </a:r>
          </a:p>
          <a:p>
            <a:pPr marL="0" indent="0" algn="ctr">
              <a:buNone/>
            </a:pPr>
            <a:r>
              <a:rPr lang="en-US" sz="4800" dirty="0" smtClean="0"/>
              <a:t>Canon T2 SLR Digital Camera.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55638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" y="0"/>
            <a:ext cx="6537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Photo: Dr. Wilson December 2010 – African Elephant (3 generations)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7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" y="0"/>
            <a:ext cx="5318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Photo: Dr. Wilson December 2010 - Giraffe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07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3285925" y="2926080"/>
            <a:ext cx="1145398" cy="1463040"/>
          </a:xfrm>
          <a:custGeom>
            <a:avLst/>
            <a:gdLst>
              <a:gd name="connsiteX0" fmla="*/ 1145398 w 1145398"/>
              <a:gd name="connsiteY0" fmla="*/ 1463040 h 1463040"/>
              <a:gd name="connsiteX1" fmla="*/ 1032857 w 1145398"/>
              <a:gd name="connsiteY1" fmla="*/ 1280160 h 1463040"/>
              <a:gd name="connsiteX2" fmla="*/ 878112 w 1145398"/>
              <a:gd name="connsiteY2" fmla="*/ 1308295 h 1463040"/>
              <a:gd name="connsiteX3" fmla="*/ 343540 w 1145398"/>
              <a:gd name="connsiteY3" fmla="*/ 1153551 h 1463040"/>
              <a:gd name="connsiteX4" fmla="*/ 19983 w 1145398"/>
              <a:gd name="connsiteY4" fmla="*/ 520505 h 1463040"/>
              <a:gd name="connsiteX5" fmla="*/ 62186 w 1145398"/>
              <a:gd name="connsiteY5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5398" h="1463040">
                <a:moveTo>
                  <a:pt x="1145398" y="1463040"/>
                </a:moveTo>
                <a:cubicBezTo>
                  <a:pt x="1111401" y="1384495"/>
                  <a:pt x="1077405" y="1305951"/>
                  <a:pt x="1032857" y="1280160"/>
                </a:cubicBezTo>
                <a:cubicBezTo>
                  <a:pt x="988309" y="1254369"/>
                  <a:pt x="992998" y="1329396"/>
                  <a:pt x="878112" y="1308295"/>
                </a:cubicBezTo>
                <a:cubicBezTo>
                  <a:pt x="763226" y="1287194"/>
                  <a:pt x="486561" y="1284849"/>
                  <a:pt x="343540" y="1153551"/>
                </a:cubicBezTo>
                <a:cubicBezTo>
                  <a:pt x="200519" y="1022253"/>
                  <a:pt x="66875" y="712763"/>
                  <a:pt x="19983" y="520505"/>
                </a:cubicBezTo>
                <a:cubicBezTo>
                  <a:pt x="-26909" y="328247"/>
                  <a:pt x="17638" y="164123"/>
                  <a:pt x="62186" y="0"/>
                </a:cubicBez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285925" y="2926080"/>
            <a:ext cx="1145398" cy="1463040"/>
          </a:xfrm>
          <a:prstGeom prst="straightConnector1">
            <a:avLst/>
          </a:prstGeom>
          <a:ln w="50800">
            <a:solidFill>
              <a:srgbClr val="00B0F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3325675" y="4089535"/>
            <a:ext cx="1147851" cy="325132"/>
          </a:xfrm>
          <a:custGeom>
            <a:avLst/>
            <a:gdLst>
              <a:gd name="connsiteX0" fmla="*/ 1147851 w 1147851"/>
              <a:gd name="connsiteY0" fmla="*/ 313653 h 325132"/>
              <a:gd name="connsiteX1" fmla="*/ 1007174 w 1147851"/>
              <a:gd name="connsiteY1" fmla="*/ 116705 h 325132"/>
              <a:gd name="connsiteX2" fmla="*/ 922768 w 1147851"/>
              <a:gd name="connsiteY2" fmla="*/ 158908 h 325132"/>
              <a:gd name="connsiteX3" fmla="*/ 472602 w 1147851"/>
              <a:gd name="connsiteY3" fmla="*/ 88570 h 325132"/>
              <a:gd name="connsiteX4" fmla="*/ 303790 w 1147851"/>
              <a:gd name="connsiteY4" fmla="*/ 4163 h 325132"/>
              <a:gd name="connsiteX5" fmla="*/ 36503 w 1147851"/>
              <a:gd name="connsiteY5" fmla="*/ 229247 h 325132"/>
              <a:gd name="connsiteX6" fmla="*/ 8368 w 1147851"/>
              <a:gd name="connsiteY6" fmla="*/ 313653 h 325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7851" h="325132">
                <a:moveTo>
                  <a:pt x="1147851" y="313653"/>
                </a:moveTo>
                <a:cubicBezTo>
                  <a:pt x="1096269" y="228074"/>
                  <a:pt x="1044688" y="142496"/>
                  <a:pt x="1007174" y="116705"/>
                </a:cubicBezTo>
                <a:cubicBezTo>
                  <a:pt x="969660" y="90914"/>
                  <a:pt x="1011863" y="163597"/>
                  <a:pt x="922768" y="158908"/>
                </a:cubicBezTo>
                <a:cubicBezTo>
                  <a:pt x="833673" y="154219"/>
                  <a:pt x="575765" y="114361"/>
                  <a:pt x="472602" y="88570"/>
                </a:cubicBezTo>
                <a:cubicBezTo>
                  <a:pt x="369439" y="62779"/>
                  <a:pt x="376473" y="-19283"/>
                  <a:pt x="303790" y="4163"/>
                </a:cubicBezTo>
                <a:cubicBezTo>
                  <a:pt x="231107" y="27609"/>
                  <a:pt x="85740" y="177665"/>
                  <a:pt x="36503" y="229247"/>
                </a:cubicBezTo>
                <a:cubicBezTo>
                  <a:pt x="-12734" y="280829"/>
                  <a:pt x="-1011" y="353512"/>
                  <a:pt x="8368" y="313653"/>
                </a:cubicBezTo>
              </a:path>
            </a:pathLst>
          </a:custGeom>
          <a:ln w="508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4800" y="982133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28 passenger Bus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2954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F0"/>
                </a:solidFill>
              </a:rPr>
              <a:t>30 Passenger Plane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3267" y="16002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Three 9 passenger Vans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25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2" grpId="0"/>
      <p:bldP spid="3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" y="6488668"/>
            <a:ext cx="425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Photo: Dr. Wilson December 2010 - Hippo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11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" y="0"/>
            <a:ext cx="5471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Photo: Dr. Wilson December 2010 – Cape Buffalo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0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" y="0"/>
            <a:ext cx="630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Photo: Dr. Wilson December 2010 – African lioness on fresh kill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47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" y="0"/>
            <a:ext cx="501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Photo: Dr. Wilson December 2010 – Zebra &amp; colt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486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488668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Photo: Dr. Wilson December 2010 – </a:t>
            </a:r>
            <a:r>
              <a:rPr lang="en-US" dirty="0" err="1" smtClean="0">
                <a:solidFill>
                  <a:schemeClr val="bg1"/>
                </a:solidFill>
              </a:rPr>
              <a:t>Wildebeast</a:t>
            </a:r>
            <a:r>
              <a:rPr lang="en-US" dirty="0" smtClean="0">
                <a:solidFill>
                  <a:schemeClr val="bg1"/>
                </a:solidFill>
              </a:rPr>
              <a:t> herd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62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" y="0"/>
            <a:ext cx="6156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Photo: Dr. Wilson December 2010 – </a:t>
            </a:r>
            <a:r>
              <a:rPr lang="en-US" dirty="0" err="1" smtClean="0">
                <a:solidFill>
                  <a:schemeClr val="bg1"/>
                </a:solidFill>
              </a:rPr>
              <a:t>Topi</a:t>
            </a:r>
            <a:r>
              <a:rPr lang="en-US" dirty="0" smtClean="0">
                <a:solidFill>
                  <a:schemeClr val="bg1"/>
                </a:solidFill>
              </a:rPr>
              <a:t> and calf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31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" y="0"/>
            <a:ext cx="3642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Photo: Dr. Wilson December 2010 –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Grant’s Gazelle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14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" y="0"/>
            <a:ext cx="5928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Photo: Dr. Wilson December 2010 – Thompson’s Gazelle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31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" y="0"/>
            <a:ext cx="417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Photo: Dr. Wilson December 2010 - Impala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13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" y="0"/>
            <a:ext cx="509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Photo: Dr. Wilson December 2010 - </a:t>
            </a:r>
            <a:r>
              <a:rPr lang="en-US" dirty="0" err="1" smtClean="0">
                <a:solidFill>
                  <a:schemeClr val="bg1"/>
                </a:solidFill>
              </a:rPr>
              <a:t>Hartebeast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874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>
                <a:tint val="40000"/>
                <a:satMod val="350000"/>
              </a:schemeClr>
            </a:gs>
            <a:gs pos="40000">
              <a:schemeClr val="bg1">
                <a:tint val="45000"/>
                <a:shade val="99000"/>
                <a:satMod val="350000"/>
              </a:schemeClr>
            </a:gs>
            <a:gs pos="100000">
              <a:schemeClr val="bg1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Points of Interest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Nairobi Open Markets</a:t>
            </a:r>
          </a:p>
          <a:p>
            <a:r>
              <a:rPr lang="en-US" dirty="0" smtClean="0"/>
              <a:t>Many </a:t>
            </a:r>
            <a:r>
              <a:rPr lang="en-US" dirty="0"/>
              <a:t>Small </a:t>
            </a:r>
            <a:r>
              <a:rPr lang="en-US" dirty="0" smtClean="0"/>
              <a:t>Local Growers (Nairobi &amp; </a:t>
            </a:r>
            <a:r>
              <a:rPr lang="en-US" dirty="0" err="1" smtClean="0"/>
              <a:t>Kitale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Nairobi Youth Prison</a:t>
            </a:r>
          </a:p>
          <a:p>
            <a:r>
              <a:rPr lang="en-US" dirty="0" smtClean="0"/>
              <a:t>Great Rift Valley &amp; Hell’s Gate National Park</a:t>
            </a:r>
          </a:p>
          <a:p>
            <a:r>
              <a:rPr lang="en-US" dirty="0" smtClean="0"/>
              <a:t>Commercial Flower Production</a:t>
            </a:r>
          </a:p>
          <a:p>
            <a:r>
              <a:rPr lang="en-US" dirty="0" err="1" smtClean="0"/>
              <a:t>Kericho</a:t>
            </a:r>
            <a:r>
              <a:rPr lang="en-US" dirty="0" smtClean="0"/>
              <a:t> Tea Plantations</a:t>
            </a:r>
          </a:p>
          <a:p>
            <a:r>
              <a:rPr lang="en-US" dirty="0" smtClean="0"/>
              <a:t>Manor House BIA College in </a:t>
            </a:r>
            <a:r>
              <a:rPr lang="en-US" dirty="0" err="1" smtClean="0"/>
              <a:t>Kitale</a:t>
            </a:r>
            <a:endParaRPr lang="en-US" dirty="0" smtClean="0"/>
          </a:p>
          <a:p>
            <a:r>
              <a:rPr lang="en-US" dirty="0" err="1" smtClean="0"/>
              <a:t>Massai</a:t>
            </a:r>
            <a:r>
              <a:rPr lang="en-US" dirty="0" smtClean="0"/>
              <a:t> Mara Park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77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32825" y="6488668"/>
            <a:ext cx="5775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Photo: Dr. Wilson December 2010 – Black Rhino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39" y="0"/>
            <a:ext cx="5727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Photo: Dr. Wilson December 2010 - Eland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15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" y="0"/>
            <a:ext cx="5471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Photo: Dr. Wilson December 2010 - Warthog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106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81135" y="0"/>
            <a:ext cx="417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Photo: Dr. Wilson December 2010 - Ostrich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77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" y="0"/>
            <a:ext cx="5166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Photo: Dr. Wilson December 2010 – Secretary Bird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73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" y="0"/>
            <a:ext cx="509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Photo: Dr. Wilson December 2010 – Emperor Cranes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62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95"/>
            <a:ext cx="4800527" cy="32013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121" y="-26963"/>
            <a:ext cx="4391878" cy="3241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68" y="3214274"/>
            <a:ext cx="4937248" cy="36437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214276"/>
            <a:ext cx="5463830" cy="36437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886" y="5551714"/>
            <a:ext cx="152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Bat Eared Fox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8153400" y="12895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Hyen</a:t>
            </a:r>
            <a:r>
              <a:rPr lang="en-US" dirty="0" smtClean="0"/>
              <a:t>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794171" y="5932714"/>
            <a:ext cx="1219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Vultures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0" y="197561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Baboon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89955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9200" y="-14067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Photo: Dr. Wilson December 2010 - Jackal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35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488668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Photo: Dr. Wilson December 2010 – </a:t>
            </a:r>
            <a:r>
              <a:rPr lang="en-US" dirty="0" err="1" smtClean="0">
                <a:solidFill>
                  <a:schemeClr val="bg1"/>
                </a:solidFill>
              </a:rPr>
              <a:t>Serval</a:t>
            </a:r>
            <a:r>
              <a:rPr lang="en-US" dirty="0" smtClean="0">
                <a:solidFill>
                  <a:schemeClr val="bg1"/>
                </a:solidFill>
              </a:rPr>
              <a:t> Cat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1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Karibu Kenya Registration</a:t>
            </a:r>
            <a:endParaRPr lang="en-US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85800"/>
            <a:ext cx="8763000" cy="3429000"/>
          </a:xfrm>
        </p:spPr>
        <p:txBody>
          <a:bodyPr>
            <a:normAutofit fontScale="92500"/>
          </a:bodyPr>
          <a:lstStyle/>
          <a:p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Undergraduates: PLNT 4790-01 CRN 15297</a:t>
            </a: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Graduate Students: PLNT 5790-03 CRN 15298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This Class is “</a:t>
            </a:r>
            <a:r>
              <a:rPr lang="en-US" b="1" dirty="0" smtClean="0">
                <a:solidFill>
                  <a:srgbClr val="92D050"/>
                </a:solidFill>
              </a:rPr>
              <a:t>Controlled Enrollment</a:t>
            </a:r>
            <a:r>
              <a:rPr lang="en-US" dirty="0" smtClean="0">
                <a:solidFill>
                  <a:srgbClr val="92D050"/>
                </a:solidFill>
              </a:rPr>
              <a:t>” – closes 10/21</a:t>
            </a:r>
          </a:p>
          <a:p>
            <a:pPr lvl="1"/>
            <a:r>
              <a:rPr lang="en-US" dirty="0" smtClean="0">
                <a:solidFill>
                  <a:srgbClr val="92D050"/>
                </a:solidFill>
              </a:rPr>
              <a:t>Online Controlled Enrollment Authorization Form</a:t>
            </a:r>
          </a:p>
          <a:p>
            <a:pPr lvl="2"/>
            <a:r>
              <a:rPr lang="en-US" u="sng" dirty="0">
                <a:solidFill>
                  <a:srgbClr val="92D050"/>
                </a:solidFill>
                <a:hlinkClick r:id="rId2"/>
              </a:rPr>
              <a:t>http://</a:t>
            </a:r>
            <a:r>
              <a:rPr lang="en-US" u="sng" dirty="0" smtClean="0">
                <a:solidFill>
                  <a:srgbClr val="92D050"/>
                </a:solidFill>
                <a:hlinkClick r:id="rId2"/>
              </a:rPr>
              <a:t>www.uwyo.edu/registrar/Students/Forms_and_Petitions.html</a:t>
            </a:r>
            <a:r>
              <a:rPr lang="en-US" dirty="0" smtClean="0">
                <a:solidFill>
                  <a:srgbClr val="92D050"/>
                </a:solidFill>
              </a:rPr>
              <a:t>   Complete form and </a:t>
            </a:r>
            <a:r>
              <a:rPr lang="en-US" dirty="0">
                <a:solidFill>
                  <a:srgbClr val="92D050"/>
                </a:solidFill>
              </a:rPr>
              <a:t>s</a:t>
            </a:r>
            <a:r>
              <a:rPr lang="en-US" dirty="0" smtClean="0">
                <a:solidFill>
                  <a:srgbClr val="92D050"/>
                </a:solidFill>
              </a:rPr>
              <a:t>ubmit electronically </a:t>
            </a:r>
            <a:r>
              <a:rPr lang="en-US" b="1" dirty="0" smtClean="0">
                <a:solidFill>
                  <a:srgbClr val="FF0000"/>
                </a:solidFill>
              </a:rPr>
              <a:t>OR</a:t>
            </a:r>
            <a:r>
              <a:rPr lang="en-US" dirty="0" smtClean="0">
                <a:solidFill>
                  <a:srgbClr val="92D050"/>
                </a:solidFill>
              </a:rPr>
              <a:t> pickup signed form (today) from Dr. Wilson &amp; take to Registrar – then register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80213"/>
            <a:ext cx="4114800" cy="27440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64612" y="3980213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Maximum of 18 students (combined enrollment), first come first serve, regardless of degree or major.  Last year course filled by October 1</a:t>
            </a:r>
            <a:r>
              <a:rPr lang="en-US" baseline="30000" dirty="0" smtClean="0"/>
              <a:t>st</a:t>
            </a:r>
            <a:r>
              <a:rPr lang="en-US" dirty="0" smtClean="0"/>
              <a:t> (2010)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13849" y="5523966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Next Meeting for registered students is on October 20</a:t>
            </a:r>
            <a:r>
              <a:rPr lang="en-US" sz="2400" baseline="30000" dirty="0" smtClean="0">
                <a:solidFill>
                  <a:srgbClr val="FFFF00"/>
                </a:solidFill>
              </a:rPr>
              <a:t>th</a:t>
            </a:r>
            <a:r>
              <a:rPr lang="en-US" sz="2400" dirty="0" smtClean="0">
                <a:solidFill>
                  <a:srgbClr val="FFFF00"/>
                </a:solidFill>
              </a:rPr>
              <a:t> (R),  5:15 pm </a:t>
            </a:r>
            <a:r>
              <a:rPr lang="en-US" sz="2400" dirty="0" err="1" smtClean="0">
                <a:solidFill>
                  <a:srgbClr val="FFFF00"/>
                </a:solidFill>
              </a:rPr>
              <a:t>AgC</a:t>
            </a:r>
            <a:r>
              <a:rPr lang="en-US" sz="2400" dirty="0" smtClean="0">
                <a:solidFill>
                  <a:srgbClr val="FFFF00"/>
                </a:solidFill>
              </a:rPr>
              <a:t> 4040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10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dirty="0" smtClean="0"/>
              <a:t>Questions!</a:t>
            </a:r>
            <a:endParaRPr lang="en-US" sz="9600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066800"/>
            <a:ext cx="739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/>
              <a:t>Karibu</a:t>
            </a:r>
            <a:r>
              <a:rPr lang="en-US" sz="2800" b="1" dirty="0" smtClean="0"/>
              <a:t> Kenya is unlikely to be offered in 2012,</a:t>
            </a:r>
          </a:p>
          <a:p>
            <a:pPr algn="ctr"/>
            <a:r>
              <a:rPr lang="en-US" sz="2800" b="1" dirty="0" smtClean="0"/>
              <a:t>but will probably be available again in 2013.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4953000"/>
            <a:ext cx="716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For those of you ready to commit </a:t>
            </a:r>
            <a:r>
              <a:rPr lang="en-US" sz="2800" dirty="0" smtClean="0">
                <a:solidFill>
                  <a:srgbClr val="FFC000"/>
                </a:solidFill>
              </a:rPr>
              <a:t>tonight, stick around – there are two more slides.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2550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2400" y="16933"/>
            <a:ext cx="510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Killing time at the children’s zoo, waiting for students to arrive.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6096000" y="40386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Yes, cheetahs purr!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60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If you are planning on going, you will need to do the following, soon!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8229600" cy="480060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dirty="0" smtClean="0"/>
              <a:t>Pickup an </a:t>
            </a:r>
            <a:r>
              <a:rPr lang="en-US" dirty="0" smtClean="0">
                <a:solidFill>
                  <a:srgbClr val="FFFF00"/>
                </a:solidFill>
              </a:rPr>
              <a:t>Enrollment </a:t>
            </a:r>
            <a:r>
              <a:rPr lang="en-US" dirty="0">
                <a:solidFill>
                  <a:srgbClr val="FFFF00"/>
                </a:solidFill>
              </a:rPr>
              <a:t>A</a:t>
            </a:r>
            <a:r>
              <a:rPr lang="en-US" dirty="0" smtClean="0">
                <a:solidFill>
                  <a:srgbClr val="FFFF00"/>
                </a:solidFill>
              </a:rPr>
              <a:t>uthorization </a:t>
            </a:r>
            <a:r>
              <a:rPr lang="en-US" dirty="0">
                <a:solidFill>
                  <a:srgbClr val="FFFF00"/>
                </a:solidFill>
              </a:rPr>
              <a:t>F</a:t>
            </a:r>
            <a:r>
              <a:rPr lang="en-US" dirty="0" smtClean="0">
                <a:solidFill>
                  <a:srgbClr val="FFFF00"/>
                </a:solidFill>
              </a:rPr>
              <a:t>orm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Give me your </a:t>
            </a:r>
            <a:r>
              <a:rPr lang="en-US" dirty="0" smtClean="0">
                <a:solidFill>
                  <a:srgbClr val="FFFF00"/>
                </a:solidFill>
              </a:rPr>
              <a:t>Passport</a:t>
            </a:r>
            <a:r>
              <a:rPr lang="en-US" dirty="0" smtClean="0"/>
              <a:t> status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I have </a:t>
            </a:r>
            <a:r>
              <a:rPr lang="en-US" dirty="0" smtClean="0">
                <a:solidFill>
                  <a:srgbClr val="FFFF00"/>
                </a:solidFill>
              </a:rPr>
              <a:t>Student Financial Support </a:t>
            </a:r>
            <a:r>
              <a:rPr lang="en-US" dirty="0" smtClean="0"/>
              <a:t>info.  You will need to apply before October 1</a:t>
            </a:r>
            <a:r>
              <a:rPr lang="en-US" baseline="30000" dirty="0" smtClean="0"/>
              <a:t>st</a:t>
            </a:r>
            <a:endParaRPr lang="en-US" dirty="0" smtClean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I have </a:t>
            </a:r>
            <a:r>
              <a:rPr lang="en-US" dirty="0" smtClean="0">
                <a:solidFill>
                  <a:srgbClr val="FFFF00"/>
                </a:solidFill>
              </a:rPr>
              <a:t>Flight</a:t>
            </a:r>
            <a:r>
              <a:rPr lang="en-US" dirty="0" smtClean="0"/>
              <a:t> information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Download the </a:t>
            </a:r>
            <a:r>
              <a:rPr lang="en-US" dirty="0" smtClean="0">
                <a:solidFill>
                  <a:srgbClr val="FFFF00"/>
                </a:solidFill>
              </a:rPr>
              <a:t>Syllabus</a:t>
            </a:r>
            <a:r>
              <a:rPr lang="en-US" dirty="0" smtClean="0"/>
              <a:t> after you leave at </a:t>
            </a:r>
            <a:r>
              <a:rPr lang="en-US" dirty="0" smtClean="0">
                <a:hlinkClick r:id="rId2"/>
              </a:rPr>
              <a:t>http://www.uwyo.edu/KEEPS</a:t>
            </a:r>
            <a:r>
              <a:rPr lang="en-US" dirty="0" smtClean="0"/>
              <a:t> 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>
                <a:solidFill>
                  <a:srgbClr val="FFFF00"/>
                </a:solidFill>
              </a:rPr>
              <a:t>Get passport, schedule shots, apply for scholarships &amp; book flight before October 20</a:t>
            </a:r>
            <a:r>
              <a:rPr lang="en-US" baseline="30000" dirty="0" smtClean="0">
                <a:solidFill>
                  <a:srgbClr val="FFFF00"/>
                </a:solidFill>
              </a:rPr>
              <a:t>th</a:t>
            </a:r>
            <a:r>
              <a:rPr lang="en-US" dirty="0" smtClean="0">
                <a:solidFill>
                  <a:srgbClr val="FFFF00"/>
                </a:solidFill>
              </a:rPr>
              <a:t> meeting.</a:t>
            </a: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93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</a:rPr>
              <a:t>Agenda for October 20</a:t>
            </a:r>
            <a:r>
              <a:rPr lang="en-US" baseline="30000" dirty="0" smtClean="0">
                <a:solidFill>
                  <a:srgbClr val="FFC000"/>
                </a:solidFill>
              </a:rPr>
              <a:t>th</a:t>
            </a:r>
            <a:r>
              <a:rPr lang="en-US" dirty="0" smtClean="0">
                <a:solidFill>
                  <a:srgbClr val="FFC000"/>
                </a:solidFill>
              </a:rPr>
              <a:t> Meeting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arenR"/>
            </a:pPr>
            <a:r>
              <a:rPr lang="en-US" dirty="0" smtClean="0"/>
              <a:t>Solidifying flights (bring flight info)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Immunization &amp; Passport Progress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Filing Student Financial Support requests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What to Pack</a:t>
            </a:r>
            <a:endParaRPr lang="en-US" dirty="0"/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World Cultural Issues Awareness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Course Grading &amp; Expectations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Schedule November IPO Meeting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 smtClean="0"/>
              <a:t>Schedule December Pre-departure Meeting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59436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</a:rPr>
              <a:t>ALL registered students are required to attend ALL meetings.</a:t>
            </a:r>
            <a:endParaRPr lang="en-US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85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6200" y="43543"/>
            <a:ext cx="2514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Group photo at Juvenile ( &lt; 18 ) Prison Farm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4926930"/>
            <a:ext cx="2895673" cy="19310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984725"/>
            <a:ext cx="2857978" cy="19059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4939475"/>
            <a:ext cx="2858051" cy="190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1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723714"/>
            <a:ext cx="3200400" cy="21342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0" y="21771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G-BIACK Community Center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37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-304801"/>
            <a:ext cx="3944901" cy="26307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33600" y="152400"/>
            <a:ext cx="335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COSDEP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00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TC101859865[[fn=Kilter]]</Template>
  <TotalTime>586</TotalTime>
  <Words>1227</Words>
  <Application>Microsoft Office PowerPoint</Application>
  <PresentationFormat>On-screen Show (4:3)</PresentationFormat>
  <Paragraphs>162</Paragraphs>
  <Slides>61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2" baseType="lpstr">
      <vt:lpstr>Office Theme</vt:lpstr>
      <vt:lpstr>PLNT 4790/5790-01 Karibu Kenya</vt:lpstr>
      <vt:lpstr>PowerPoint Presentation</vt:lpstr>
      <vt:lpstr>Flight to Kenya</vt:lpstr>
      <vt:lpstr>PowerPoint Presentation</vt:lpstr>
      <vt:lpstr>Major Points of Interest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Approximate Costs </vt:lpstr>
      <vt:lpstr>Available Financial Support</vt:lpstr>
      <vt:lpstr>Concerning Immunization</vt:lpstr>
      <vt:lpstr>Summer BIA Certificate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Karibu Kenya Registration</vt:lpstr>
      <vt:lpstr>Questions!</vt:lpstr>
      <vt:lpstr>If you are planning on going, you will need to do the following, soon!</vt:lpstr>
      <vt:lpstr>Agenda for October 20th Meeting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Flight to Kenya</dc:title>
  <dc:creator>Dave</dc:creator>
  <cp:lastModifiedBy>Dave</cp:lastModifiedBy>
  <cp:revision>53</cp:revision>
  <dcterms:created xsi:type="dcterms:W3CDTF">2011-09-06T23:02:48Z</dcterms:created>
  <dcterms:modified xsi:type="dcterms:W3CDTF">2011-09-20T21:31:02Z</dcterms:modified>
</cp:coreProperties>
</file>